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3" r:id="rId5"/>
    <p:sldId id="261" r:id="rId6"/>
    <p:sldId id="271" r:id="rId7"/>
    <p:sldId id="265" r:id="rId8"/>
    <p:sldId id="262" r:id="rId9"/>
    <p:sldId id="264" r:id="rId10"/>
    <p:sldId id="267" r:id="rId11"/>
    <p:sldId id="269" r:id="rId12"/>
    <p:sldId id="270" r:id="rId13"/>
    <p:sldId id="27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1B3BA3"/>
    <a:srgbClr val="1B3BB9"/>
    <a:srgbClr val="1B3BC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/>
    <p:restoredTop sz="94679"/>
  </p:normalViewPr>
  <p:slideViewPr>
    <p:cSldViewPr snapToGrid="0">
      <p:cViewPr varScale="1">
        <p:scale>
          <a:sx n="80" d="100"/>
          <a:sy n="80" d="100"/>
        </p:scale>
        <p:origin x="95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1A882B-6BD3-4032-BFE4-495D836400A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CFE13A-DF83-4632-A911-B0B50CE599B5}">
      <dgm:prSet phldrT="[Текст]"/>
      <dgm:spPr/>
      <dgm:t>
        <a:bodyPr/>
        <a:lstStyle/>
        <a:p>
          <a:r>
            <a:rPr lang="ru-RU" dirty="0" smtClean="0"/>
            <a:t>ТЕОРИЯ ВРОЖДЕННЫХ ЯЗЫКОВЫХ ЗНАНИЙ</a:t>
          </a:r>
          <a:endParaRPr lang="ru-RU" dirty="0"/>
        </a:p>
      </dgm:t>
    </dgm:pt>
    <dgm:pt modelId="{943B2E91-8130-4805-8E95-7993FD6DEC7D}" type="parTrans" cxnId="{7AB42494-A6A3-49C2-B6BF-C4E8F0A022B0}">
      <dgm:prSet/>
      <dgm:spPr/>
      <dgm:t>
        <a:bodyPr/>
        <a:lstStyle/>
        <a:p>
          <a:endParaRPr lang="ru-RU"/>
        </a:p>
      </dgm:t>
    </dgm:pt>
    <dgm:pt modelId="{916E3962-CC08-4D75-A801-3FA6CAF95B32}" type="sibTrans" cxnId="{7AB42494-A6A3-49C2-B6BF-C4E8F0A022B0}">
      <dgm:prSet/>
      <dgm:spPr/>
      <dgm:t>
        <a:bodyPr/>
        <a:lstStyle/>
        <a:p>
          <a:endParaRPr lang="ru-RU"/>
        </a:p>
      </dgm:t>
    </dgm:pt>
    <dgm:pt modelId="{EEDE40EB-ADDC-4061-BF9E-03CDBFDDFC30}">
      <dgm:prSet phldrT="[Текст]"/>
      <dgm:spPr/>
      <dgm:t>
        <a:bodyPr/>
        <a:lstStyle/>
        <a:p>
          <a:r>
            <a:rPr lang="ru-RU" dirty="0" smtClean="0"/>
            <a:t>КОГНИТИВНАЯ ТЕОРИЯ</a:t>
          </a:r>
          <a:endParaRPr lang="ru-RU" dirty="0"/>
        </a:p>
      </dgm:t>
    </dgm:pt>
    <dgm:pt modelId="{6C047728-2510-41B5-8CFE-DCDF78730443}" type="parTrans" cxnId="{D5F72F54-CD20-4E87-A9C4-A68DBA6B6A4C}">
      <dgm:prSet/>
      <dgm:spPr/>
      <dgm:t>
        <a:bodyPr/>
        <a:lstStyle/>
        <a:p>
          <a:endParaRPr lang="ru-RU"/>
        </a:p>
      </dgm:t>
    </dgm:pt>
    <dgm:pt modelId="{C8120F70-6004-4F9A-8924-A8E101E29A35}" type="sibTrans" cxnId="{D5F72F54-CD20-4E87-A9C4-A68DBA6B6A4C}">
      <dgm:prSet/>
      <dgm:spPr/>
      <dgm:t>
        <a:bodyPr/>
        <a:lstStyle/>
        <a:p>
          <a:endParaRPr lang="ru-RU"/>
        </a:p>
      </dgm:t>
    </dgm:pt>
    <dgm:pt modelId="{8023BE35-D8F7-4E4A-9F5B-E35C66177D62}">
      <dgm:prSet phldrT="[Текст]"/>
      <dgm:spPr/>
      <dgm:t>
        <a:bodyPr/>
        <a:lstStyle/>
        <a:p>
          <a:r>
            <a:rPr lang="ru-RU" dirty="0" smtClean="0"/>
            <a:t>СЕМИОТИЧЕСКАЯ ТЕОРИЯ ЯЗЫКОВОГО РАЗВИТИЯ</a:t>
          </a:r>
          <a:endParaRPr lang="ru-RU" dirty="0"/>
        </a:p>
      </dgm:t>
    </dgm:pt>
    <dgm:pt modelId="{16985FFC-4975-4F68-B742-1378DBC4DDD1}" type="parTrans" cxnId="{8C320C22-302F-4879-BE8D-F7AAAA905F74}">
      <dgm:prSet/>
      <dgm:spPr/>
      <dgm:t>
        <a:bodyPr/>
        <a:lstStyle/>
        <a:p>
          <a:endParaRPr lang="ru-RU"/>
        </a:p>
      </dgm:t>
    </dgm:pt>
    <dgm:pt modelId="{2A679862-C729-4D20-BB2D-10CED8CE2F79}" type="sibTrans" cxnId="{8C320C22-302F-4879-BE8D-F7AAAA905F74}">
      <dgm:prSet/>
      <dgm:spPr/>
      <dgm:t>
        <a:bodyPr/>
        <a:lstStyle/>
        <a:p>
          <a:endParaRPr lang="ru-RU"/>
        </a:p>
      </dgm:t>
    </dgm:pt>
    <dgm:pt modelId="{14C5B6C8-D271-4C40-A26C-7E8EE8232300}" type="pres">
      <dgm:prSet presAssocID="{351A882B-6BD3-4032-BFE4-495D836400A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A5F669-48EB-4562-917E-EEB7D893674D}" type="pres">
      <dgm:prSet presAssocID="{60CFE13A-DF83-4632-A911-B0B50CE599B5}" presName="parentLin" presStyleCnt="0"/>
      <dgm:spPr/>
    </dgm:pt>
    <dgm:pt modelId="{B0BB18C0-4B9D-4412-986A-E6706BC79AA7}" type="pres">
      <dgm:prSet presAssocID="{60CFE13A-DF83-4632-A911-B0B50CE599B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805CAB1-C75B-4352-A4E0-EA69C99A25B4}" type="pres">
      <dgm:prSet presAssocID="{60CFE13A-DF83-4632-A911-B0B50CE599B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94351B-F53B-4EE8-AA55-B013717484DA}" type="pres">
      <dgm:prSet presAssocID="{60CFE13A-DF83-4632-A911-B0B50CE599B5}" presName="negativeSpace" presStyleCnt="0"/>
      <dgm:spPr/>
    </dgm:pt>
    <dgm:pt modelId="{8F34C255-D35B-4631-B41F-C57BEF299E19}" type="pres">
      <dgm:prSet presAssocID="{60CFE13A-DF83-4632-A911-B0B50CE599B5}" presName="childText" presStyleLbl="conFgAcc1" presStyleIdx="0" presStyleCnt="3">
        <dgm:presLayoutVars>
          <dgm:bulletEnabled val="1"/>
        </dgm:presLayoutVars>
      </dgm:prSet>
      <dgm:spPr/>
    </dgm:pt>
    <dgm:pt modelId="{483CEF96-5D89-42F9-8D64-5D617E48921E}" type="pres">
      <dgm:prSet presAssocID="{916E3962-CC08-4D75-A801-3FA6CAF95B32}" presName="spaceBetweenRectangles" presStyleCnt="0"/>
      <dgm:spPr/>
    </dgm:pt>
    <dgm:pt modelId="{6EBB65B1-1D9B-49FD-9955-FAFDD011FCC6}" type="pres">
      <dgm:prSet presAssocID="{EEDE40EB-ADDC-4061-BF9E-03CDBFDDFC30}" presName="parentLin" presStyleCnt="0"/>
      <dgm:spPr/>
    </dgm:pt>
    <dgm:pt modelId="{747A0293-BC3E-433A-BDBD-2FF2400363A0}" type="pres">
      <dgm:prSet presAssocID="{EEDE40EB-ADDC-4061-BF9E-03CDBFDDFC3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AB52F22-7603-4282-B2A1-1C9FA0853BE1}" type="pres">
      <dgm:prSet presAssocID="{EEDE40EB-ADDC-4061-BF9E-03CDBFDDFC3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71E549-4691-47B8-86EB-374685694464}" type="pres">
      <dgm:prSet presAssocID="{EEDE40EB-ADDC-4061-BF9E-03CDBFDDFC30}" presName="negativeSpace" presStyleCnt="0"/>
      <dgm:spPr/>
    </dgm:pt>
    <dgm:pt modelId="{062C9FB9-E348-4F34-B7CD-E54D106C1BB2}" type="pres">
      <dgm:prSet presAssocID="{EEDE40EB-ADDC-4061-BF9E-03CDBFDDFC30}" presName="childText" presStyleLbl="conFgAcc1" presStyleIdx="1" presStyleCnt="3">
        <dgm:presLayoutVars>
          <dgm:bulletEnabled val="1"/>
        </dgm:presLayoutVars>
      </dgm:prSet>
      <dgm:spPr/>
    </dgm:pt>
    <dgm:pt modelId="{6DF610F9-750C-4BE1-A582-7C6EA29C1B0A}" type="pres">
      <dgm:prSet presAssocID="{C8120F70-6004-4F9A-8924-A8E101E29A35}" presName="spaceBetweenRectangles" presStyleCnt="0"/>
      <dgm:spPr/>
    </dgm:pt>
    <dgm:pt modelId="{3E8A0DEC-F5A4-4030-B96F-7A3E435DAA12}" type="pres">
      <dgm:prSet presAssocID="{8023BE35-D8F7-4E4A-9F5B-E35C66177D62}" presName="parentLin" presStyleCnt="0"/>
      <dgm:spPr/>
    </dgm:pt>
    <dgm:pt modelId="{E8B7EAF8-58F3-49D9-B874-D20B8B6A491A}" type="pres">
      <dgm:prSet presAssocID="{8023BE35-D8F7-4E4A-9F5B-E35C66177D6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9DDEF9E-2448-448A-9128-51A7FE2D6EA5}" type="pres">
      <dgm:prSet presAssocID="{8023BE35-D8F7-4E4A-9F5B-E35C66177D6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776937-75D6-45A8-B2BF-4623AF0B9941}" type="pres">
      <dgm:prSet presAssocID="{8023BE35-D8F7-4E4A-9F5B-E35C66177D62}" presName="negativeSpace" presStyleCnt="0"/>
      <dgm:spPr/>
    </dgm:pt>
    <dgm:pt modelId="{8CA83E11-E7D1-4090-ABB8-076EA0D089B6}" type="pres">
      <dgm:prSet presAssocID="{8023BE35-D8F7-4E4A-9F5B-E35C66177D6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5F72F54-CD20-4E87-A9C4-A68DBA6B6A4C}" srcId="{351A882B-6BD3-4032-BFE4-495D836400A1}" destId="{EEDE40EB-ADDC-4061-BF9E-03CDBFDDFC30}" srcOrd="1" destOrd="0" parTransId="{6C047728-2510-41B5-8CFE-DCDF78730443}" sibTransId="{C8120F70-6004-4F9A-8924-A8E101E29A35}"/>
    <dgm:cxn modelId="{997E0C19-7BBC-46F0-92C3-F929DEC6A668}" type="presOf" srcId="{8023BE35-D8F7-4E4A-9F5B-E35C66177D62}" destId="{E8B7EAF8-58F3-49D9-B874-D20B8B6A491A}" srcOrd="0" destOrd="0" presId="urn:microsoft.com/office/officeart/2005/8/layout/list1"/>
    <dgm:cxn modelId="{3DF3FB76-27E9-458A-8645-DDBBE67AA3A8}" type="presOf" srcId="{60CFE13A-DF83-4632-A911-B0B50CE599B5}" destId="{B0BB18C0-4B9D-4412-986A-E6706BC79AA7}" srcOrd="0" destOrd="0" presId="urn:microsoft.com/office/officeart/2005/8/layout/list1"/>
    <dgm:cxn modelId="{04F336B3-201E-4F2B-AA5E-34781DC876B2}" type="presOf" srcId="{351A882B-6BD3-4032-BFE4-495D836400A1}" destId="{14C5B6C8-D271-4C40-A26C-7E8EE8232300}" srcOrd="0" destOrd="0" presId="urn:microsoft.com/office/officeart/2005/8/layout/list1"/>
    <dgm:cxn modelId="{93524AF7-3BC7-496B-82A8-16BB4894B551}" type="presOf" srcId="{EEDE40EB-ADDC-4061-BF9E-03CDBFDDFC30}" destId="{747A0293-BC3E-433A-BDBD-2FF2400363A0}" srcOrd="0" destOrd="0" presId="urn:microsoft.com/office/officeart/2005/8/layout/list1"/>
    <dgm:cxn modelId="{88A6884D-F46B-41FF-B737-4E7D640920DF}" type="presOf" srcId="{8023BE35-D8F7-4E4A-9F5B-E35C66177D62}" destId="{19DDEF9E-2448-448A-9128-51A7FE2D6EA5}" srcOrd="1" destOrd="0" presId="urn:microsoft.com/office/officeart/2005/8/layout/list1"/>
    <dgm:cxn modelId="{9AB0C708-A243-4F17-BE30-1785B9FDDF28}" type="presOf" srcId="{EEDE40EB-ADDC-4061-BF9E-03CDBFDDFC30}" destId="{2AB52F22-7603-4282-B2A1-1C9FA0853BE1}" srcOrd="1" destOrd="0" presId="urn:microsoft.com/office/officeart/2005/8/layout/list1"/>
    <dgm:cxn modelId="{27721F20-3E4F-4B51-8C5E-058688C49D90}" type="presOf" srcId="{60CFE13A-DF83-4632-A911-B0B50CE599B5}" destId="{2805CAB1-C75B-4352-A4E0-EA69C99A25B4}" srcOrd="1" destOrd="0" presId="urn:microsoft.com/office/officeart/2005/8/layout/list1"/>
    <dgm:cxn modelId="{7AB42494-A6A3-49C2-B6BF-C4E8F0A022B0}" srcId="{351A882B-6BD3-4032-BFE4-495D836400A1}" destId="{60CFE13A-DF83-4632-A911-B0B50CE599B5}" srcOrd="0" destOrd="0" parTransId="{943B2E91-8130-4805-8E95-7993FD6DEC7D}" sibTransId="{916E3962-CC08-4D75-A801-3FA6CAF95B32}"/>
    <dgm:cxn modelId="{8C320C22-302F-4879-BE8D-F7AAAA905F74}" srcId="{351A882B-6BD3-4032-BFE4-495D836400A1}" destId="{8023BE35-D8F7-4E4A-9F5B-E35C66177D62}" srcOrd="2" destOrd="0" parTransId="{16985FFC-4975-4F68-B742-1378DBC4DDD1}" sibTransId="{2A679862-C729-4D20-BB2D-10CED8CE2F79}"/>
    <dgm:cxn modelId="{BAA37F5B-7C6C-47F9-9987-3CE59D94C7AF}" type="presParOf" srcId="{14C5B6C8-D271-4C40-A26C-7E8EE8232300}" destId="{68A5F669-48EB-4562-917E-EEB7D893674D}" srcOrd="0" destOrd="0" presId="urn:microsoft.com/office/officeart/2005/8/layout/list1"/>
    <dgm:cxn modelId="{FB9BAEAA-70F1-4D42-8B39-173386AA87D2}" type="presParOf" srcId="{68A5F669-48EB-4562-917E-EEB7D893674D}" destId="{B0BB18C0-4B9D-4412-986A-E6706BC79AA7}" srcOrd="0" destOrd="0" presId="urn:microsoft.com/office/officeart/2005/8/layout/list1"/>
    <dgm:cxn modelId="{B5D4070E-3E7B-455E-BF94-66C8AE69B248}" type="presParOf" srcId="{68A5F669-48EB-4562-917E-EEB7D893674D}" destId="{2805CAB1-C75B-4352-A4E0-EA69C99A25B4}" srcOrd="1" destOrd="0" presId="urn:microsoft.com/office/officeart/2005/8/layout/list1"/>
    <dgm:cxn modelId="{58EB4B7C-7666-4A0C-8106-D6341F02E71E}" type="presParOf" srcId="{14C5B6C8-D271-4C40-A26C-7E8EE8232300}" destId="{FD94351B-F53B-4EE8-AA55-B013717484DA}" srcOrd="1" destOrd="0" presId="urn:microsoft.com/office/officeart/2005/8/layout/list1"/>
    <dgm:cxn modelId="{FFE910F2-89F2-4849-BDF5-13F28886B5DD}" type="presParOf" srcId="{14C5B6C8-D271-4C40-A26C-7E8EE8232300}" destId="{8F34C255-D35B-4631-B41F-C57BEF299E19}" srcOrd="2" destOrd="0" presId="urn:microsoft.com/office/officeart/2005/8/layout/list1"/>
    <dgm:cxn modelId="{8AD0B205-D3A2-44BF-938F-5E429A09E292}" type="presParOf" srcId="{14C5B6C8-D271-4C40-A26C-7E8EE8232300}" destId="{483CEF96-5D89-42F9-8D64-5D617E48921E}" srcOrd="3" destOrd="0" presId="urn:microsoft.com/office/officeart/2005/8/layout/list1"/>
    <dgm:cxn modelId="{926DE832-46B3-4C93-ADD9-8C6ECDF7148E}" type="presParOf" srcId="{14C5B6C8-D271-4C40-A26C-7E8EE8232300}" destId="{6EBB65B1-1D9B-49FD-9955-FAFDD011FCC6}" srcOrd="4" destOrd="0" presId="urn:microsoft.com/office/officeart/2005/8/layout/list1"/>
    <dgm:cxn modelId="{8E8525C9-E357-422F-89DB-63498C9B79B0}" type="presParOf" srcId="{6EBB65B1-1D9B-49FD-9955-FAFDD011FCC6}" destId="{747A0293-BC3E-433A-BDBD-2FF2400363A0}" srcOrd="0" destOrd="0" presId="urn:microsoft.com/office/officeart/2005/8/layout/list1"/>
    <dgm:cxn modelId="{5649C493-522B-40BF-BD02-2D10594F0F9C}" type="presParOf" srcId="{6EBB65B1-1D9B-49FD-9955-FAFDD011FCC6}" destId="{2AB52F22-7603-4282-B2A1-1C9FA0853BE1}" srcOrd="1" destOrd="0" presId="urn:microsoft.com/office/officeart/2005/8/layout/list1"/>
    <dgm:cxn modelId="{797E9041-0A97-4C26-84A7-73644254376C}" type="presParOf" srcId="{14C5B6C8-D271-4C40-A26C-7E8EE8232300}" destId="{3271E549-4691-47B8-86EB-374685694464}" srcOrd="5" destOrd="0" presId="urn:microsoft.com/office/officeart/2005/8/layout/list1"/>
    <dgm:cxn modelId="{32657F9E-2809-4242-B1A5-56C5E53900EA}" type="presParOf" srcId="{14C5B6C8-D271-4C40-A26C-7E8EE8232300}" destId="{062C9FB9-E348-4F34-B7CD-E54D106C1BB2}" srcOrd="6" destOrd="0" presId="urn:microsoft.com/office/officeart/2005/8/layout/list1"/>
    <dgm:cxn modelId="{57FB163D-1B52-40B9-B751-AEADC0125D62}" type="presParOf" srcId="{14C5B6C8-D271-4C40-A26C-7E8EE8232300}" destId="{6DF610F9-750C-4BE1-A582-7C6EA29C1B0A}" srcOrd="7" destOrd="0" presId="urn:microsoft.com/office/officeart/2005/8/layout/list1"/>
    <dgm:cxn modelId="{2DA1C47A-90CF-48D1-B9A7-6FF5BE041C14}" type="presParOf" srcId="{14C5B6C8-D271-4C40-A26C-7E8EE8232300}" destId="{3E8A0DEC-F5A4-4030-B96F-7A3E435DAA12}" srcOrd="8" destOrd="0" presId="urn:microsoft.com/office/officeart/2005/8/layout/list1"/>
    <dgm:cxn modelId="{E178EAA0-2D82-4C58-AC9B-5F71DE207E63}" type="presParOf" srcId="{3E8A0DEC-F5A4-4030-B96F-7A3E435DAA12}" destId="{E8B7EAF8-58F3-49D9-B874-D20B8B6A491A}" srcOrd="0" destOrd="0" presId="urn:microsoft.com/office/officeart/2005/8/layout/list1"/>
    <dgm:cxn modelId="{D621D1C6-0357-42D5-BD47-80D35BD7EF8B}" type="presParOf" srcId="{3E8A0DEC-F5A4-4030-B96F-7A3E435DAA12}" destId="{19DDEF9E-2448-448A-9128-51A7FE2D6EA5}" srcOrd="1" destOrd="0" presId="urn:microsoft.com/office/officeart/2005/8/layout/list1"/>
    <dgm:cxn modelId="{1B73E9CE-3EE7-45CE-B248-5BAAD6B4212A}" type="presParOf" srcId="{14C5B6C8-D271-4C40-A26C-7E8EE8232300}" destId="{38776937-75D6-45A8-B2BF-4623AF0B9941}" srcOrd="9" destOrd="0" presId="urn:microsoft.com/office/officeart/2005/8/layout/list1"/>
    <dgm:cxn modelId="{BB74978A-0D79-4A85-BA66-2A65BFFEBA12}" type="presParOf" srcId="{14C5B6C8-D271-4C40-A26C-7E8EE8232300}" destId="{8CA83E11-E7D1-4090-ABB8-076EA0D089B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3A0BB0-DEC3-47D3-9920-77FEDAAFF4D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FA9239-A361-47EE-86A9-44816EE21209}">
      <dgm:prSet phldrT="[Текст]" custT="1"/>
      <dgm:spPr/>
      <dgm:t>
        <a:bodyPr/>
        <a:lstStyle/>
        <a:p>
          <a:r>
            <a:rPr lang="ru-RU" sz="1800" b="1" dirty="0" smtClean="0"/>
            <a:t>АБАЗИНСКИЙ</a:t>
          </a:r>
          <a:endParaRPr lang="ru-RU" sz="1800" b="1" dirty="0"/>
        </a:p>
      </dgm:t>
    </dgm:pt>
    <dgm:pt modelId="{015F9FCF-BFEB-4A08-9D10-1D5D82395A9F}" type="parTrans" cxnId="{5B743FE1-AF36-484D-9F56-907511C21ECD}">
      <dgm:prSet/>
      <dgm:spPr/>
      <dgm:t>
        <a:bodyPr/>
        <a:lstStyle/>
        <a:p>
          <a:endParaRPr lang="ru-RU" sz="1800" b="1" dirty="0"/>
        </a:p>
      </dgm:t>
    </dgm:pt>
    <dgm:pt modelId="{A17C3914-6024-4CA5-8CE7-08DE43847901}" type="sibTrans" cxnId="{5B743FE1-AF36-484D-9F56-907511C21ECD}">
      <dgm:prSet/>
      <dgm:spPr/>
      <dgm:t>
        <a:bodyPr/>
        <a:lstStyle/>
        <a:p>
          <a:endParaRPr lang="ru-RU" sz="1800" b="1" dirty="0"/>
        </a:p>
      </dgm:t>
    </dgm:pt>
    <dgm:pt modelId="{C1F1B319-9A10-4F21-A505-A3B6444B1B91}">
      <dgm:prSet phldrT="[Текст]" custT="1"/>
      <dgm:spPr/>
      <dgm:t>
        <a:bodyPr/>
        <a:lstStyle/>
        <a:p>
          <a:r>
            <a:rPr lang="ru-RU" sz="1800" b="1" dirty="0" smtClean="0"/>
            <a:t>КАРАЧАЕВСКИЙ</a:t>
          </a:r>
          <a:endParaRPr lang="ru-RU" sz="1800" b="1" dirty="0"/>
        </a:p>
      </dgm:t>
    </dgm:pt>
    <dgm:pt modelId="{1B239848-68C2-4C84-A538-D85F43BCA315}" type="parTrans" cxnId="{F87DEB35-B819-437C-B15F-86F87BE9BFA2}">
      <dgm:prSet/>
      <dgm:spPr/>
      <dgm:t>
        <a:bodyPr/>
        <a:lstStyle/>
        <a:p>
          <a:endParaRPr lang="ru-RU" sz="1800" b="1" dirty="0"/>
        </a:p>
      </dgm:t>
    </dgm:pt>
    <dgm:pt modelId="{CD410CD3-B623-4538-ACD4-2CC8E166D9E4}" type="sibTrans" cxnId="{F87DEB35-B819-437C-B15F-86F87BE9BFA2}">
      <dgm:prSet/>
      <dgm:spPr/>
      <dgm:t>
        <a:bodyPr/>
        <a:lstStyle/>
        <a:p>
          <a:endParaRPr lang="ru-RU" sz="1800" b="1" dirty="0"/>
        </a:p>
      </dgm:t>
    </dgm:pt>
    <dgm:pt modelId="{CA91061F-DB72-4591-8C2D-2F87093740F1}">
      <dgm:prSet phldrT="[Текст]" custT="1"/>
      <dgm:spPr/>
      <dgm:t>
        <a:bodyPr/>
        <a:lstStyle/>
        <a:p>
          <a:r>
            <a:rPr lang="ru-RU" sz="1800" b="1" dirty="0" smtClean="0"/>
            <a:t>НОГАЙСКИЙ</a:t>
          </a:r>
          <a:endParaRPr lang="ru-RU" sz="1800" b="1" dirty="0"/>
        </a:p>
      </dgm:t>
    </dgm:pt>
    <dgm:pt modelId="{50C4ADB4-3501-4809-982D-81E314388DD3}" type="parTrans" cxnId="{954D0F74-710F-449E-9938-A5E886B045C1}">
      <dgm:prSet/>
      <dgm:spPr/>
      <dgm:t>
        <a:bodyPr/>
        <a:lstStyle/>
        <a:p>
          <a:endParaRPr lang="ru-RU" sz="1800" b="1" dirty="0"/>
        </a:p>
      </dgm:t>
    </dgm:pt>
    <dgm:pt modelId="{39BFA5AD-1DD5-4819-833E-0DC74D0E86C0}" type="sibTrans" cxnId="{954D0F74-710F-449E-9938-A5E886B045C1}">
      <dgm:prSet/>
      <dgm:spPr/>
      <dgm:t>
        <a:bodyPr/>
        <a:lstStyle/>
        <a:p>
          <a:endParaRPr lang="ru-RU" sz="1800" b="1" dirty="0"/>
        </a:p>
      </dgm:t>
    </dgm:pt>
    <dgm:pt modelId="{F51D2E47-538B-4609-AECC-2786E6574607}">
      <dgm:prSet phldrT="[Текст]" custT="1"/>
      <dgm:spPr/>
      <dgm:t>
        <a:bodyPr/>
        <a:lstStyle/>
        <a:p>
          <a:r>
            <a:rPr lang="ru-RU" sz="1800" b="1" dirty="0" smtClean="0"/>
            <a:t>РУССКИЙ</a:t>
          </a:r>
          <a:endParaRPr lang="ru-RU" sz="1800" b="1" dirty="0"/>
        </a:p>
      </dgm:t>
    </dgm:pt>
    <dgm:pt modelId="{DD2250F0-0C28-46D9-AADC-972EF65F9ADE}" type="parTrans" cxnId="{A096A92A-8B9E-4A0F-ACE1-595BDB8B4A70}">
      <dgm:prSet/>
      <dgm:spPr/>
      <dgm:t>
        <a:bodyPr/>
        <a:lstStyle/>
        <a:p>
          <a:endParaRPr lang="ru-RU" sz="1800" b="1" dirty="0"/>
        </a:p>
      </dgm:t>
    </dgm:pt>
    <dgm:pt modelId="{A8EC2D98-646F-4D64-BF33-D821914109AC}" type="sibTrans" cxnId="{A096A92A-8B9E-4A0F-ACE1-595BDB8B4A70}">
      <dgm:prSet/>
      <dgm:spPr/>
      <dgm:t>
        <a:bodyPr/>
        <a:lstStyle/>
        <a:p>
          <a:endParaRPr lang="ru-RU" sz="1800" b="1" dirty="0"/>
        </a:p>
      </dgm:t>
    </dgm:pt>
    <dgm:pt modelId="{C7ABF8C4-AE67-448B-BEC0-899E4410BC1B}">
      <dgm:prSet phldrT="[Текст]" custT="1"/>
      <dgm:spPr/>
      <dgm:t>
        <a:bodyPr/>
        <a:lstStyle/>
        <a:p>
          <a:r>
            <a:rPr lang="ru-RU" sz="1800" b="1" dirty="0" smtClean="0"/>
            <a:t>ЧЕРКЕССКИЙ</a:t>
          </a:r>
          <a:endParaRPr lang="ru-RU" sz="1800" b="1" dirty="0"/>
        </a:p>
      </dgm:t>
    </dgm:pt>
    <dgm:pt modelId="{FE6F0E2D-E03E-461E-B3E4-915D6B14B012}" type="parTrans" cxnId="{7BDF937C-ABDA-4D5E-8802-5CF226CE8B15}">
      <dgm:prSet/>
      <dgm:spPr/>
      <dgm:t>
        <a:bodyPr/>
        <a:lstStyle/>
        <a:p>
          <a:endParaRPr lang="ru-RU" sz="1800" b="1" dirty="0"/>
        </a:p>
      </dgm:t>
    </dgm:pt>
    <dgm:pt modelId="{80BF3D6A-9554-40D0-B9F8-73372514F148}" type="sibTrans" cxnId="{7BDF937C-ABDA-4D5E-8802-5CF226CE8B15}">
      <dgm:prSet/>
      <dgm:spPr/>
      <dgm:t>
        <a:bodyPr/>
        <a:lstStyle/>
        <a:p>
          <a:endParaRPr lang="ru-RU" sz="1800" b="1" dirty="0"/>
        </a:p>
      </dgm:t>
    </dgm:pt>
    <dgm:pt modelId="{9F001A4A-D5BC-4ACC-908C-F4E55837F0F4}" type="pres">
      <dgm:prSet presAssocID="{253A0BB0-DEC3-47D3-9920-77FEDAAFF4D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6F073D-94F1-4FD7-9097-43A165CDEE33}" type="pres">
      <dgm:prSet presAssocID="{85FA9239-A361-47EE-86A9-44816EE2120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7ABFEE-F857-4018-90F3-9227A2B27DCE}" type="pres">
      <dgm:prSet presAssocID="{A17C3914-6024-4CA5-8CE7-08DE43847901}" presName="sibTrans" presStyleCnt="0"/>
      <dgm:spPr/>
    </dgm:pt>
    <dgm:pt modelId="{57F2E2FD-F986-43FA-B355-37E5A7F9541C}" type="pres">
      <dgm:prSet presAssocID="{C1F1B319-9A10-4F21-A505-A3B6444B1B9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40529D-7C92-48BF-A6B4-8EEE3B8AEE58}" type="pres">
      <dgm:prSet presAssocID="{CD410CD3-B623-4538-ACD4-2CC8E166D9E4}" presName="sibTrans" presStyleCnt="0"/>
      <dgm:spPr/>
    </dgm:pt>
    <dgm:pt modelId="{4C99BAE4-467F-46D4-BDE7-BE2F7F77ACAE}" type="pres">
      <dgm:prSet presAssocID="{CA91061F-DB72-4591-8C2D-2F87093740F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6B47E8-DFF4-4E34-B62E-E526A59E972B}" type="pres">
      <dgm:prSet presAssocID="{39BFA5AD-1DD5-4819-833E-0DC74D0E86C0}" presName="sibTrans" presStyleCnt="0"/>
      <dgm:spPr/>
    </dgm:pt>
    <dgm:pt modelId="{A0D83EFA-F4E4-47D2-A3B9-9C3630460C17}" type="pres">
      <dgm:prSet presAssocID="{F51D2E47-538B-4609-AECC-2786E657460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BC9B7A-5ED1-4E83-8A0D-6BD1C3A65AF3}" type="pres">
      <dgm:prSet presAssocID="{A8EC2D98-646F-4D64-BF33-D821914109AC}" presName="sibTrans" presStyleCnt="0"/>
      <dgm:spPr/>
    </dgm:pt>
    <dgm:pt modelId="{455528CD-32F9-4F67-803C-F4C79300C906}" type="pres">
      <dgm:prSet presAssocID="{C7ABF8C4-AE67-448B-BEC0-899E4410BC1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EAAB40-507A-430B-ACC7-218F0C2EE8D4}" type="presOf" srcId="{F51D2E47-538B-4609-AECC-2786E6574607}" destId="{A0D83EFA-F4E4-47D2-A3B9-9C3630460C17}" srcOrd="0" destOrd="0" presId="urn:microsoft.com/office/officeart/2005/8/layout/default"/>
    <dgm:cxn modelId="{5B743FE1-AF36-484D-9F56-907511C21ECD}" srcId="{253A0BB0-DEC3-47D3-9920-77FEDAAFF4D3}" destId="{85FA9239-A361-47EE-86A9-44816EE21209}" srcOrd="0" destOrd="0" parTransId="{015F9FCF-BFEB-4A08-9D10-1D5D82395A9F}" sibTransId="{A17C3914-6024-4CA5-8CE7-08DE43847901}"/>
    <dgm:cxn modelId="{A096A92A-8B9E-4A0F-ACE1-595BDB8B4A70}" srcId="{253A0BB0-DEC3-47D3-9920-77FEDAAFF4D3}" destId="{F51D2E47-538B-4609-AECC-2786E6574607}" srcOrd="3" destOrd="0" parTransId="{DD2250F0-0C28-46D9-AADC-972EF65F9ADE}" sibTransId="{A8EC2D98-646F-4D64-BF33-D821914109AC}"/>
    <dgm:cxn modelId="{6E415B2B-6D44-48C0-B180-593DF63F0847}" type="presOf" srcId="{85FA9239-A361-47EE-86A9-44816EE21209}" destId="{D86F073D-94F1-4FD7-9097-43A165CDEE33}" srcOrd="0" destOrd="0" presId="urn:microsoft.com/office/officeart/2005/8/layout/default"/>
    <dgm:cxn modelId="{954D0F74-710F-449E-9938-A5E886B045C1}" srcId="{253A0BB0-DEC3-47D3-9920-77FEDAAFF4D3}" destId="{CA91061F-DB72-4591-8C2D-2F87093740F1}" srcOrd="2" destOrd="0" parTransId="{50C4ADB4-3501-4809-982D-81E314388DD3}" sibTransId="{39BFA5AD-1DD5-4819-833E-0DC74D0E86C0}"/>
    <dgm:cxn modelId="{14E2A9D7-16AB-4CBE-BDE2-7B4E302A481D}" type="presOf" srcId="{C1F1B319-9A10-4F21-A505-A3B6444B1B91}" destId="{57F2E2FD-F986-43FA-B355-37E5A7F9541C}" srcOrd="0" destOrd="0" presId="urn:microsoft.com/office/officeart/2005/8/layout/default"/>
    <dgm:cxn modelId="{A5CDAFB8-5811-47D3-9C25-73D1544855DC}" type="presOf" srcId="{C7ABF8C4-AE67-448B-BEC0-899E4410BC1B}" destId="{455528CD-32F9-4F67-803C-F4C79300C906}" srcOrd="0" destOrd="0" presId="urn:microsoft.com/office/officeart/2005/8/layout/default"/>
    <dgm:cxn modelId="{F87DEB35-B819-437C-B15F-86F87BE9BFA2}" srcId="{253A0BB0-DEC3-47D3-9920-77FEDAAFF4D3}" destId="{C1F1B319-9A10-4F21-A505-A3B6444B1B91}" srcOrd="1" destOrd="0" parTransId="{1B239848-68C2-4C84-A538-D85F43BCA315}" sibTransId="{CD410CD3-B623-4538-ACD4-2CC8E166D9E4}"/>
    <dgm:cxn modelId="{1C7E9332-68F1-4F31-9153-744494543146}" type="presOf" srcId="{253A0BB0-DEC3-47D3-9920-77FEDAAFF4D3}" destId="{9F001A4A-D5BC-4ACC-908C-F4E55837F0F4}" srcOrd="0" destOrd="0" presId="urn:microsoft.com/office/officeart/2005/8/layout/default"/>
    <dgm:cxn modelId="{7BDF937C-ABDA-4D5E-8802-5CF226CE8B15}" srcId="{253A0BB0-DEC3-47D3-9920-77FEDAAFF4D3}" destId="{C7ABF8C4-AE67-448B-BEC0-899E4410BC1B}" srcOrd="4" destOrd="0" parTransId="{FE6F0E2D-E03E-461E-B3E4-915D6B14B012}" sibTransId="{80BF3D6A-9554-40D0-B9F8-73372514F148}"/>
    <dgm:cxn modelId="{FA0F2D5D-DD1B-408D-B73D-8E6F6505957A}" type="presOf" srcId="{CA91061F-DB72-4591-8C2D-2F87093740F1}" destId="{4C99BAE4-467F-46D4-BDE7-BE2F7F77ACAE}" srcOrd="0" destOrd="0" presId="urn:microsoft.com/office/officeart/2005/8/layout/default"/>
    <dgm:cxn modelId="{7FDC2E64-1BCC-4F05-AF8F-62CE7E737386}" type="presParOf" srcId="{9F001A4A-D5BC-4ACC-908C-F4E55837F0F4}" destId="{D86F073D-94F1-4FD7-9097-43A165CDEE33}" srcOrd="0" destOrd="0" presId="urn:microsoft.com/office/officeart/2005/8/layout/default"/>
    <dgm:cxn modelId="{490B663F-29B7-4FF2-BA82-EF060FBE043B}" type="presParOf" srcId="{9F001A4A-D5BC-4ACC-908C-F4E55837F0F4}" destId="{137ABFEE-F857-4018-90F3-9227A2B27DCE}" srcOrd="1" destOrd="0" presId="urn:microsoft.com/office/officeart/2005/8/layout/default"/>
    <dgm:cxn modelId="{B651BBB0-B320-4D66-876C-1D6AA1EC9F9B}" type="presParOf" srcId="{9F001A4A-D5BC-4ACC-908C-F4E55837F0F4}" destId="{57F2E2FD-F986-43FA-B355-37E5A7F9541C}" srcOrd="2" destOrd="0" presId="urn:microsoft.com/office/officeart/2005/8/layout/default"/>
    <dgm:cxn modelId="{C9F6FCA9-4812-47DD-9D8D-346EB543D6DC}" type="presParOf" srcId="{9F001A4A-D5BC-4ACC-908C-F4E55837F0F4}" destId="{C840529D-7C92-48BF-A6B4-8EEE3B8AEE58}" srcOrd="3" destOrd="0" presId="urn:microsoft.com/office/officeart/2005/8/layout/default"/>
    <dgm:cxn modelId="{47D8F792-99E8-4B87-9963-2E6BE4167C00}" type="presParOf" srcId="{9F001A4A-D5BC-4ACC-908C-F4E55837F0F4}" destId="{4C99BAE4-467F-46D4-BDE7-BE2F7F77ACAE}" srcOrd="4" destOrd="0" presId="urn:microsoft.com/office/officeart/2005/8/layout/default"/>
    <dgm:cxn modelId="{03CC19C3-CAF7-4493-A4A6-E8356F3D03EA}" type="presParOf" srcId="{9F001A4A-D5BC-4ACC-908C-F4E55837F0F4}" destId="{956B47E8-DFF4-4E34-B62E-E526A59E972B}" srcOrd="5" destOrd="0" presId="urn:microsoft.com/office/officeart/2005/8/layout/default"/>
    <dgm:cxn modelId="{C2B8220F-AC99-4E1A-AC47-C1B0C5EFE534}" type="presParOf" srcId="{9F001A4A-D5BC-4ACC-908C-F4E55837F0F4}" destId="{A0D83EFA-F4E4-47D2-A3B9-9C3630460C17}" srcOrd="6" destOrd="0" presId="urn:microsoft.com/office/officeart/2005/8/layout/default"/>
    <dgm:cxn modelId="{54098FFC-3B0E-446C-B6EC-F58CB199D0CE}" type="presParOf" srcId="{9F001A4A-D5BC-4ACC-908C-F4E55837F0F4}" destId="{24BC9B7A-5ED1-4E83-8A0D-6BD1C3A65AF3}" srcOrd="7" destOrd="0" presId="urn:microsoft.com/office/officeart/2005/8/layout/default"/>
    <dgm:cxn modelId="{978DBA28-EBA2-43EC-B7ED-7088E4594DD8}" type="presParOf" srcId="{9F001A4A-D5BC-4ACC-908C-F4E55837F0F4}" destId="{455528CD-32F9-4F67-803C-F4C79300C906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34C255-D35B-4631-B41F-C57BEF299E19}">
      <dsp:nvSpPr>
        <dsp:cNvPr id="0" name=""/>
        <dsp:cNvSpPr/>
      </dsp:nvSpPr>
      <dsp:spPr>
        <a:xfrm>
          <a:off x="0" y="696185"/>
          <a:ext cx="10515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05CAB1-C75B-4352-A4E0-EA69C99A25B4}">
      <dsp:nvSpPr>
        <dsp:cNvPr id="0" name=""/>
        <dsp:cNvSpPr/>
      </dsp:nvSpPr>
      <dsp:spPr>
        <a:xfrm>
          <a:off x="525780" y="327185"/>
          <a:ext cx="7360920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ТЕОРИЯ ВРОЖДЕННЫХ ЯЗЫКОВЫХ ЗНАНИЙ</a:t>
          </a:r>
          <a:endParaRPr lang="ru-RU" sz="2500" kern="1200" dirty="0"/>
        </a:p>
      </dsp:txBody>
      <dsp:txXfrm>
        <a:off x="561806" y="363211"/>
        <a:ext cx="7288868" cy="665948"/>
      </dsp:txXfrm>
    </dsp:sp>
    <dsp:sp modelId="{062C9FB9-E348-4F34-B7CD-E54D106C1BB2}">
      <dsp:nvSpPr>
        <dsp:cNvPr id="0" name=""/>
        <dsp:cNvSpPr/>
      </dsp:nvSpPr>
      <dsp:spPr>
        <a:xfrm>
          <a:off x="0" y="1830185"/>
          <a:ext cx="10515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B52F22-7603-4282-B2A1-1C9FA0853BE1}">
      <dsp:nvSpPr>
        <dsp:cNvPr id="0" name=""/>
        <dsp:cNvSpPr/>
      </dsp:nvSpPr>
      <dsp:spPr>
        <a:xfrm>
          <a:off x="525780" y="1461185"/>
          <a:ext cx="7360920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КОГНИТИВНАЯ ТЕОРИЯ</a:t>
          </a:r>
          <a:endParaRPr lang="ru-RU" sz="2500" kern="1200" dirty="0"/>
        </a:p>
      </dsp:txBody>
      <dsp:txXfrm>
        <a:off x="561806" y="1497211"/>
        <a:ext cx="7288868" cy="665948"/>
      </dsp:txXfrm>
    </dsp:sp>
    <dsp:sp modelId="{8CA83E11-E7D1-4090-ABB8-076EA0D089B6}">
      <dsp:nvSpPr>
        <dsp:cNvPr id="0" name=""/>
        <dsp:cNvSpPr/>
      </dsp:nvSpPr>
      <dsp:spPr>
        <a:xfrm>
          <a:off x="0" y="2964185"/>
          <a:ext cx="10515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DDEF9E-2448-448A-9128-51A7FE2D6EA5}">
      <dsp:nvSpPr>
        <dsp:cNvPr id="0" name=""/>
        <dsp:cNvSpPr/>
      </dsp:nvSpPr>
      <dsp:spPr>
        <a:xfrm>
          <a:off x="525780" y="2595185"/>
          <a:ext cx="7360920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СЕМИОТИЧЕСКАЯ ТЕОРИЯ ЯЗЫКОВОГО РАЗВИТИЯ</a:t>
          </a:r>
          <a:endParaRPr lang="ru-RU" sz="2500" kern="1200" dirty="0"/>
        </a:p>
      </dsp:txBody>
      <dsp:txXfrm>
        <a:off x="561806" y="2631211"/>
        <a:ext cx="7288868" cy="665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6F073D-94F1-4FD7-9097-43A165CDEE33}">
      <dsp:nvSpPr>
        <dsp:cNvPr id="0" name=""/>
        <dsp:cNvSpPr/>
      </dsp:nvSpPr>
      <dsp:spPr>
        <a:xfrm>
          <a:off x="0" y="568871"/>
          <a:ext cx="1848216" cy="1108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АБАЗИНСКИЙ</a:t>
          </a:r>
          <a:endParaRPr lang="ru-RU" sz="1800" b="1" kern="1200" dirty="0"/>
        </a:p>
      </dsp:txBody>
      <dsp:txXfrm>
        <a:off x="0" y="568871"/>
        <a:ext cx="1848216" cy="1108929"/>
      </dsp:txXfrm>
    </dsp:sp>
    <dsp:sp modelId="{57F2E2FD-F986-43FA-B355-37E5A7F9541C}">
      <dsp:nvSpPr>
        <dsp:cNvPr id="0" name=""/>
        <dsp:cNvSpPr/>
      </dsp:nvSpPr>
      <dsp:spPr>
        <a:xfrm>
          <a:off x="2033037" y="568871"/>
          <a:ext cx="1848216" cy="1108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КАРАЧАЕВСКИЙ</a:t>
          </a:r>
          <a:endParaRPr lang="ru-RU" sz="1800" b="1" kern="1200" dirty="0"/>
        </a:p>
      </dsp:txBody>
      <dsp:txXfrm>
        <a:off x="2033037" y="568871"/>
        <a:ext cx="1848216" cy="1108929"/>
      </dsp:txXfrm>
    </dsp:sp>
    <dsp:sp modelId="{4C99BAE4-467F-46D4-BDE7-BE2F7F77ACAE}">
      <dsp:nvSpPr>
        <dsp:cNvPr id="0" name=""/>
        <dsp:cNvSpPr/>
      </dsp:nvSpPr>
      <dsp:spPr>
        <a:xfrm>
          <a:off x="4066075" y="568871"/>
          <a:ext cx="1848216" cy="1108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НОГАЙСКИЙ</a:t>
          </a:r>
          <a:endParaRPr lang="ru-RU" sz="1800" b="1" kern="1200" dirty="0"/>
        </a:p>
      </dsp:txBody>
      <dsp:txXfrm>
        <a:off x="4066075" y="568871"/>
        <a:ext cx="1848216" cy="1108929"/>
      </dsp:txXfrm>
    </dsp:sp>
    <dsp:sp modelId="{A0D83EFA-F4E4-47D2-A3B9-9C3630460C17}">
      <dsp:nvSpPr>
        <dsp:cNvPr id="0" name=""/>
        <dsp:cNvSpPr/>
      </dsp:nvSpPr>
      <dsp:spPr>
        <a:xfrm>
          <a:off x="1016518" y="1862622"/>
          <a:ext cx="1848216" cy="1108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РУССКИЙ</a:t>
          </a:r>
          <a:endParaRPr lang="ru-RU" sz="1800" b="1" kern="1200" dirty="0"/>
        </a:p>
      </dsp:txBody>
      <dsp:txXfrm>
        <a:off x="1016518" y="1862622"/>
        <a:ext cx="1848216" cy="1108929"/>
      </dsp:txXfrm>
    </dsp:sp>
    <dsp:sp modelId="{455528CD-32F9-4F67-803C-F4C79300C906}">
      <dsp:nvSpPr>
        <dsp:cNvPr id="0" name=""/>
        <dsp:cNvSpPr/>
      </dsp:nvSpPr>
      <dsp:spPr>
        <a:xfrm>
          <a:off x="3049556" y="1862622"/>
          <a:ext cx="1848216" cy="1108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ЧЕРКЕССКИЙ</a:t>
          </a:r>
          <a:endParaRPr lang="ru-RU" sz="1800" b="1" kern="1200" dirty="0"/>
        </a:p>
      </dsp:txBody>
      <dsp:txXfrm>
        <a:off x="3049556" y="1862622"/>
        <a:ext cx="1848216" cy="1108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.png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467147" y="1758533"/>
            <a:ext cx="63828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НАЧАЛО - В СЕМЬЕ, ПРОДОЛЖЕНИЕ  - В СОЦИАЛЬНОЙ СРЕДЕ </a:t>
            </a:r>
            <a:endParaRPr lang="ru-RU" sz="48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67147" y="4324032"/>
            <a:ext cx="62962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atin typeface="Onest Regular" pitchFamily="2" charset="0"/>
              </a:rPr>
              <a:t>Кантемирова</a:t>
            </a:r>
            <a:r>
              <a:rPr lang="ru-RU" sz="2400" b="1" dirty="0" smtClean="0">
                <a:latin typeface="Onest Regular" pitchFamily="2" charset="0"/>
              </a:rPr>
              <a:t> Б.А. </a:t>
            </a:r>
          </a:p>
          <a:p>
            <a:pPr algn="ctr"/>
            <a:r>
              <a:rPr lang="ru-RU" sz="2400" b="1" dirty="0" smtClean="0">
                <a:latin typeface="Onest Regular" pitchFamily="2" charset="0"/>
              </a:rPr>
              <a:t>РГБУ ДПО «КЧРИПКРО», г. Черкесск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632922" y="1237586"/>
            <a:ext cx="5573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«В КАЖДОЙ ШКОЛЕ ЭТНОКЛАСС»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37586"/>
            <a:ext cx="1098796" cy="1098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8782" t="35152" r="17564" b="1521"/>
          <a:stretch/>
        </p:blipFill>
        <p:spPr>
          <a:xfrm>
            <a:off x="1723293" y="2265950"/>
            <a:ext cx="7438292" cy="4025350"/>
          </a:xfrm>
          <a:prstGeom prst="rect">
            <a:avLst/>
          </a:prstGeom>
          <a:ln w="88900" cap="sq" cmpd="thickThin">
            <a:solidFill>
              <a:srgbClr val="00339E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4057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632922" y="1237586"/>
            <a:ext cx="5083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НОВЫЙ ГОД В ЭТНОКЛАССЕ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37586"/>
            <a:ext cx="1098796" cy="10987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28015" t="12251" r="25448" b="5279"/>
          <a:stretch/>
        </p:blipFill>
        <p:spPr>
          <a:xfrm>
            <a:off x="7697504" y="2564737"/>
            <a:ext cx="4149969" cy="3952760"/>
          </a:xfrm>
          <a:prstGeom prst="rect">
            <a:avLst/>
          </a:prstGeom>
          <a:ln w="88900" cap="sq" cmpd="thickThin">
            <a:solidFill>
              <a:srgbClr val="00339E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33974" t="18515" r="30737" b="10823"/>
          <a:stretch/>
        </p:blipFill>
        <p:spPr>
          <a:xfrm>
            <a:off x="3636778" y="2564737"/>
            <a:ext cx="3693385" cy="3952760"/>
          </a:xfrm>
          <a:prstGeom prst="rect">
            <a:avLst/>
          </a:prstGeom>
          <a:ln w="88900" cap="sq" cmpd="thickThin">
            <a:solidFill>
              <a:srgbClr val="00339E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39840" t="22146" r="32179" b="5635"/>
          <a:stretch/>
        </p:blipFill>
        <p:spPr>
          <a:xfrm>
            <a:off x="357640" y="2564736"/>
            <a:ext cx="2921498" cy="3952761"/>
          </a:xfrm>
          <a:prstGeom prst="rect">
            <a:avLst/>
          </a:prstGeom>
          <a:ln w="88900" cap="sq" cmpd="thickThin">
            <a:solidFill>
              <a:srgbClr val="00339E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7878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632922" y="1237586"/>
            <a:ext cx="5083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ЭТНОКЛАССЫ И ЭТНОГРУППЫ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37586"/>
            <a:ext cx="1098796" cy="1098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4070" t="45349" r="27661" b="13864"/>
          <a:stretch/>
        </p:blipFill>
        <p:spPr>
          <a:xfrm>
            <a:off x="767861" y="2336382"/>
            <a:ext cx="10656278" cy="4009292"/>
          </a:xfrm>
          <a:prstGeom prst="rect">
            <a:avLst/>
          </a:prstGeom>
          <a:ln w="88900" cap="sq" cmpd="thickThin">
            <a:solidFill>
              <a:srgbClr val="00339E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9127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615709" y="2339558"/>
            <a:ext cx="62437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00339E"/>
                </a:solidFill>
                <a:latin typeface="Onest Black" pitchFamily="2" charset="0"/>
              </a:rPr>
              <a:t>БЛАГОДАРЮ </a:t>
            </a:r>
          </a:p>
          <a:p>
            <a:pPr algn="ctr"/>
            <a:r>
              <a:rPr lang="ru-RU" sz="4800" dirty="0" smtClean="0">
                <a:solidFill>
                  <a:srgbClr val="00339E"/>
                </a:solidFill>
                <a:latin typeface="Onest Black" pitchFamily="2" charset="0"/>
              </a:rPr>
              <a:t>ЗА ВНИМАНИЕ!</a:t>
            </a:r>
            <a:endParaRPr lang="ru-RU" sz="4800" dirty="0">
              <a:solidFill>
                <a:srgbClr val="00339E"/>
              </a:solidFill>
              <a:latin typeface="Onest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0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591670" y="1229023"/>
            <a:ext cx="7286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ТЕОРИИ, ПОСВЯЩЕННЫЕ ПРОЦЕССУ ОВЛАДЕНИЯ РОДНЫМ ЯЗЫКОМ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graphicFrame>
        <p:nvGraphicFramePr>
          <p:cNvPr id="8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7167991"/>
              </p:ext>
            </p:extLst>
          </p:nvPr>
        </p:nvGraphicFramePr>
        <p:xfrm>
          <a:off x="838200" y="2442674"/>
          <a:ext cx="10515600" cy="39213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688487" y="1349405"/>
            <a:ext cx="77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КЛАССИФИКАЦИЯ «ГРУПП РИСКА»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3C2868-C355-F396-AEB7-F6016CD170C8}"/>
              </a:ext>
            </a:extLst>
          </p:cNvPr>
          <p:cNvSpPr txBox="1"/>
          <p:nvPr/>
        </p:nvSpPr>
        <p:spPr>
          <a:xfrm>
            <a:off x="5284882" y="2800162"/>
            <a:ext cx="621862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2425" algn="just"/>
            <a:r>
              <a:rPr lang="ru-RU" dirty="0" smtClean="0">
                <a:latin typeface="Onest Regular" pitchFamily="2" charset="0"/>
              </a:rPr>
              <a:t>ЮНЕСКО Предлагает классификацию «групп риска», которая отражает три состояния языковой ситуации в семье, когда родной язык расценивается: 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339E"/>
                </a:solidFill>
                <a:latin typeface="Onest Regular" pitchFamily="2" charset="0"/>
              </a:rPr>
              <a:t>«</a:t>
            </a:r>
            <a:r>
              <a:rPr lang="ru-RU" b="1" dirty="0" smtClean="0">
                <a:solidFill>
                  <a:srgbClr val="00339E"/>
                </a:solidFill>
                <a:latin typeface="Onest Regular" pitchFamily="2" charset="0"/>
              </a:rPr>
              <a:t>ПОД УГРОЗОЙ ИСЧЕЗНОВЕНИЯ</a:t>
            </a:r>
            <a:r>
              <a:rPr lang="ru-RU" dirty="0" smtClean="0">
                <a:solidFill>
                  <a:srgbClr val="00339E"/>
                </a:solidFill>
                <a:latin typeface="Onest Regular" pitchFamily="2" charset="0"/>
              </a:rPr>
              <a:t>» </a:t>
            </a:r>
            <a:r>
              <a:rPr lang="ru-RU" dirty="0" smtClean="0">
                <a:latin typeface="Onest Regular" pitchFamily="2" charset="0"/>
              </a:rPr>
              <a:t>- дети не изучают язык дома в качестве родного языка;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339E"/>
                </a:solidFill>
                <a:latin typeface="Onest Regular" pitchFamily="2" charset="0"/>
              </a:rPr>
              <a:t>«</a:t>
            </a:r>
            <a:r>
              <a:rPr lang="ru-RU" b="1" dirty="0" smtClean="0">
                <a:solidFill>
                  <a:srgbClr val="00339E"/>
                </a:solidFill>
                <a:latin typeface="Onest Regular" pitchFamily="2" charset="0"/>
              </a:rPr>
              <a:t>В СЕРЬЁЗНОЙ ОПАСНОСТИ</a:t>
            </a:r>
            <a:r>
              <a:rPr lang="ru-RU" dirty="0" smtClean="0">
                <a:solidFill>
                  <a:srgbClr val="00339E"/>
                </a:solidFill>
                <a:latin typeface="Onest Regular" pitchFamily="2" charset="0"/>
              </a:rPr>
              <a:t>» </a:t>
            </a:r>
            <a:r>
              <a:rPr lang="ru-RU" dirty="0" smtClean="0">
                <a:latin typeface="Onest Regular" pitchFamily="2" charset="0"/>
              </a:rPr>
              <a:t>- семьи, в которых дедушки и бабушки говорят на языке, родители детей понимают язык, но не общаются на нем между собой и со своими детьми;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339E"/>
                </a:solidFill>
                <a:latin typeface="Onest Regular" pitchFamily="2" charset="0"/>
              </a:rPr>
              <a:t>«</a:t>
            </a:r>
            <a:r>
              <a:rPr lang="ru-RU" b="1" dirty="0" smtClean="0">
                <a:solidFill>
                  <a:srgbClr val="00339E"/>
                </a:solidFill>
                <a:latin typeface="Onest Regular" pitchFamily="2" charset="0"/>
              </a:rPr>
              <a:t>НА ГРАНИ ИСЧЕЗНОВЕНИЯ</a:t>
            </a:r>
            <a:r>
              <a:rPr lang="ru-RU" dirty="0" smtClean="0">
                <a:solidFill>
                  <a:srgbClr val="00339E"/>
                </a:solidFill>
                <a:latin typeface="Onest Regular" pitchFamily="2" charset="0"/>
              </a:rPr>
              <a:t>» </a:t>
            </a:r>
            <a:r>
              <a:rPr lang="ru-RU" dirty="0" smtClean="0">
                <a:latin typeface="Onest Regular" pitchFamily="2" charset="0"/>
              </a:rPr>
              <a:t>- семьи, в которых носителями языка являются только представители старшего поколения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ru-RU" dirty="0" smtClean="0">
              <a:solidFill>
                <a:srgbClr val="00339E"/>
              </a:solidFill>
              <a:latin typeface="Onest Regular" pitchFamily="2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ru-RU" dirty="0" smtClean="0">
              <a:solidFill>
                <a:srgbClr val="00339E"/>
              </a:solidFill>
              <a:latin typeface="Onest Regular" pitchFamily="2" charset="0"/>
            </a:endParaRPr>
          </a:p>
          <a:p>
            <a:endParaRPr lang="ru-RU" dirty="0" smtClean="0">
              <a:effectLst/>
              <a:latin typeface="Onest Regular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27" y="2763809"/>
            <a:ext cx="4798255" cy="369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688487" y="1349405"/>
            <a:ext cx="83107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ВНЕДРЕНИЕ МЕХАНИЗМОВ ВОВЛЕЧЕНИЯ РОДИТЕЛЕЙ (ЗАКОННЫХ ПРЕДСТАВИТЕЛЕЙ) В ПРОЦЕСС ИЗУЧЕНИЯ РОДНОГО ЯЗЫКА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3C2868-C355-F396-AEB7-F6016CD170C8}"/>
              </a:ext>
            </a:extLst>
          </p:cNvPr>
          <p:cNvSpPr txBox="1"/>
          <p:nvPr/>
        </p:nvSpPr>
        <p:spPr>
          <a:xfrm>
            <a:off x="5316839" y="2983344"/>
            <a:ext cx="621862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2425" algn="just"/>
            <a:r>
              <a:rPr lang="ru-RU" dirty="0" smtClean="0">
                <a:latin typeface="Onest Regular" pitchFamily="2" charset="0"/>
              </a:rPr>
              <a:t>«Каталог эффективных практик взаимодействия семьи и школы по вопросам сохранения и развития родных языков народов Российской Федерации» включает в себя </a:t>
            </a:r>
            <a:r>
              <a:rPr lang="ru-RU" b="1" dirty="0" smtClean="0">
                <a:solidFill>
                  <a:srgbClr val="00339E"/>
                </a:solidFill>
                <a:latin typeface="Onest Regular" pitchFamily="2" charset="0"/>
              </a:rPr>
              <a:t>37 описаний практик работы </a:t>
            </a:r>
            <a:r>
              <a:rPr lang="ru-RU" dirty="0" smtClean="0">
                <a:latin typeface="Onest Regular" pitchFamily="2" charset="0"/>
              </a:rPr>
              <a:t>педагогических работников, образовательных организаций, региональных систем образования.</a:t>
            </a:r>
          </a:p>
          <a:p>
            <a:pPr indent="352425" algn="just"/>
            <a:r>
              <a:rPr lang="ru-RU" dirty="0" smtClean="0">
                <a:latin typeface="Onest Regular" pitchFamily="2" charset="0"/>
              </a:rPr>
              <a:t>В нём представлен опыт работы из 20 субъектов Российской Федерации, в том числе и из Карачаево-Черкесии – </a:t>
            </a:r>
            <a:r>
              <a:rPr lang="ru-RU" b="1" dirty="0" smtClean="0">
                <a:solidFill>
                  <a:srgbClr val="00339E"/>
                </a:solidFill>
                <a:latin typeface="Onest Regular" pitchFamily="2" charset="0"/>
              </a:rPr>
              <a:t>«ВОВЛЕЧЕНИЕ СЕМЬИ В СОХРАНЕНИЕ РОДНОГО ЯЗЫКА».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ru-RU" dirty="0" smtClean="0">
              <a:solidFill>
                <a:srgbClr val="00339E"/>
              </a:solidFill>
              <a:latin typeface="Onest Regular" pitchFamily="2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ru-RU" dirty="0" smtClean="0">
              <a:solidFill>
                <a:srgbClr val="00339E"/>
              </a:solidFill>
              <a:latin typeface="Onest Regular" pitchFamily="2" charset="0"/>
            </a:endParaRPr>
          </a:p>
          <a:p>
            <a:endParaRPr lang="ru-RU" dirty="0" smtClean="0">
              <a:effectLst/>
              <a:latin typeface="Onest Regular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2" t="27304" r="30825" b="21372"/>
          <a:stretch/>
        </p:blipFill>
        <p:spPr bwMode="auto">
          <a:xfrm>
            <a:off x="688487" y="2983344"/>
            <a:ext cx="4193393" cy="322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26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02F373-C597-2F18-A3BE-3371B4C54403}"/>
              </a:ext>
            </a:extLst>
          </p:cNvPr>
          <p:cNvSpPr txBox="1"/>
          <p:nvPr/>
        </p:nvSpPr>
        <p:spPr>
          <a:xfrm>
            <a:off x="674702" y="1229023"/>
            <a:ext cx="760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КАРАЧАЕВО-ЧЕРКЕССКАЯ РЕСПУБЛИКА  - МНОГОНАЦИОНАЛЬНЫЙ РЕГИОН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E193ED-E90B-E9D2-D1F1-C94097FC4575}"/>
              </a:ext>
            </a:extLst>
          </p:cNvPr>
          <p:cNvSpPr txBox="1"/>
          <p:nvPr/>
        </p:nvSpPr>
        <p:spPr>
          <a:xfrm>
            <a:off x="612557" y="2170056"/>
            <a:ext cx="112570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339E"/>
                </a:solidFill>
                <a:latin typeface="Onest Regular" pitchFamily="2" charset="0"/>
              </a:rPr>
              <a:t>80 народов проживают дружной семьей</a:t>
            </a:r>
            <a:endParaRPr lang="ru-RU" sz="4400" b="1" dirty="0">
              <a:solidFill>
                <a:srgbClr val="00339E"/>
              </a:solidFill>
              <a:latin typeface="Onest Regular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9CB02B-C5F2-F5A4-1538-36A24D990827}"/>
              </a:ext>
            </a:extLst>
          </p:cNvPr>
          <p:cNvSpPr txBox="1"/>
          <p:nvPr/>
        </p:nvSpPr>
        <p:spPr>
          <a:xfrm>
            <a:off x="674702" y="4050696"/>
            <a:ext cx="52806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2425" algn="just"/>
            <a:r>
              <a:rPr lang="ru-RU" dirty="0" smtClean="0">
                <a:effectLst/>
                <a:latin typeface="Onest Regular" pitchFamily="2" charset="0"/>
              </a:rPr>
              <a:t>В системе образования в качестве родного изучают 5 региональных государственных языков </a:t>
            </a:r>
            <a:r>
              <a:rPr lang="ru-RU" dirty="0" err="1" smtClean="0">
                <a:effectLst/>
                <a:latin typeface="Onest Regular" pitchFamily="2" charset="0"/>
              </a:rPr>
              <a:t>субъектообразующих</a:t>
            </a:r>
            <a:r>
              <a:rPr lang="ru-RU" dirty="0" smtClean="0">
                <a:effectLst/>
                <a:latin typeface="Onest Regular" pitchFamily="2" charset="0"/>
              </a:rPr>
              <a:t> народов республики.</a:t>
            </a:r>
            <a:endParaRPr lang="ru-RU" dirty="0">
              <a:solidFill>
                <a:srgbClr val="00339E"/>
              </a:solidFill>
              <a:latin typeface="Onest Regular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9808304"/>
              </p:ext>
            </p:extLst>
          </p:nvPr>
        </p:nvGraphicFramePr>
        <p:xfrm>
          <a:off x="5955322" y="3001053"/>
          <a:ext cx="5914292" cy="3540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38314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632922" y="1237586"/>
            <a:ext cx="5083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ИЗДАНИЕ НОВЫХ УЧЕБНИКОВ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37586"/>
            <a:ext cx="1098796" cy="10987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40321" t="31932" r="38044" b="25850"/>
          <a:stretch/>
        </p:blipFill>
        <p:spPr>
          <a:xfrm>
            <a:off x="710536" y="2022230"/>
            <a:ext cx="3956540" cy="4149969"/>
          </a:xfrm>
          <a:prstGeom prst="rect">
            <a:avLst/>
          </a:prstGeom>
          <a:ln w="88900" cap="sq" cmpd="thickThin">
            <a:solidFill>
              <a:srgbClr val="00339E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3C2868-C355-F396-AEB7-F6016CD170C8}"/>
              </a:ext>
            </a:extLst>
          </p:cNvPr>
          <p:cNvSpPr txBox="1"/>
          <p:nvPr/>
        </p:nvSpPr>
        <p:spPr>
          <a:xfrm>
            <a:off x="5197595" y="3012730"/>
            <a:ext cx="621862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2425" algn="just"/>
            <a:r>
              <a:rPr lang="ru-RU" dirty="0" smtClean="0">
                <a:latin typeface="Onest Regular" pitchFamily="2" charset="0"/>
              </a:rPr>
              <a:t>С 2018 года в РГБУ ДПО «Карачаево-Черкесский республиканский институт повышения квалификации работников образования» на кафедре кабардино-черкесского и абазинского языков и литературы  начал рабо</a:t>
            </a:r>
            <a:r>
              <a:rPr lang="ru-RU" dirty="0" smtClean="0">
                <a:effectLst/>
                <a:latin typeface="Onest Regular" pitchFamily="2" charset="0"/>
              </a:rPr>
              <a:t>ту новый авторский коллектив над созданием учебников </a:t>
            </a:r>
            <a:r>
              <a:rPr lang="ru-RU" b="1" dirty="0" smtClean="0">
                <a:solidFill>
                  <a:srgbClr val="00339E"/>
                </a:solidFill>
                <a:effectLst/>
                <a:latin typeface="Onest Regular" pitchFamily="2" charset="0"/>
              </a:rPr>
              <a:t>ПО ЧЕРКЕССКОМУ ЯЗЫКУ И ЛИТЕРАТУРНОМУ ЧТЕНИЮ с 1 по 11 класс.</a:t>
            </a:r>
          </a:p>
        </p:txBody>
      </p:sp>
    </p:spTree>
    <p:extLst>
      <p:ext uri="{BB962C8B-B14F-4D97-AF65-F5344CB8AC3E}">
        <p14:creationId xmlns:p14="http://schemas.microsoft.com/office/powerpoint/2010/main" val="114362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EDF150E-F7A0-0729-8156-0D1F09E15784}"/>
              </a:ext>
            </a:extLst>
          </p:cNvPr>
          <p:cNvSpPr txBox="1"/>
          <p:nvPr/>
        </p:nvSpPr>
        <p:spPr>
          <a:xfrm>
            <a:off x="6870691" y="2408378"/>
            <a:ext cx="466826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3538" algn="just"/>
            <a:r>
              <a:rPr lang="ru-RU" dirty="0">
                <a:latin typeface="Onest Regular" pitchFamily="2" charset="0"/>
              </a:rPr>
              <a:t>Проект </a:t>
            </a:r>
            <a:r>
              <a:rPr lang="ru-RU" dirty="0" smtClean="0">
                <a:latin typeface="Onest Regular" pitchFamily="2" charset="0"/>
              </a:rPr>
              <a:t>«В каждой школе </a:t>
            </a:r>
            <a:r>
              <a:rPr lang="ru-RU" dirty="0" err="1" smtClean="0">
                <a:latin typeface="Onest Regular" pitchFamily="2" charset="0"/>
              </a:rPr>
              <a:t>этнокласс</a:t>
            </a:r>
            <a:r>
              <a:rPr lang="ru-RU" dirty="0" smtClean="0">
                <a:latin typeface="Onest Regular" pitchFamily="2" charset="0"/>
              </a:rPr>
              <a:t>», призванный с учётом требований ФГОС изучать углубленно, развивать и сохранить родной язык, фольклорные и литературные традиции </a:t>
            </a:r>
            <a:r>
              <a:rPr lang="ru-RU" dirty="0" err="1" smtClean="0">
                <a:latin typeface="Onest Regular" pitchFamily="2" charset="0"/>
              </a:rPr>
              <a:t>адыгов</a:t>
            </a:r>
            <a:r>
              <a:rPr lang="ru-RU" dirty="0" smtClean="0">
                <a:latin typeface="Onest Regular" pitchFamily="2" charset="0"/>
              </a:rPr>
              <a:t>, кодекс чести «Адыгэ </a:t>
            </a:r>
            <a:r>
              <a:rPr lang="ru-RU" dirty="0" err="1" smtClean="0">
                <a:latin typeface="Onest Regular" pitchFamily="2" charset="0"/>
              </a:rPr>
              <a:t>Хабзэ</a:t>
            </a:r>
            <a:r>
              <a:rPr lang="ru-RU" dirty="0" smtClean="0">
                <a:latin typeface="Onest Regular" pitchFamily="2" charset="0"/>
              </a:rPr>
              <a:t>»</a:t>
            </a:r>
            <a:r>
              <a:rPr lang="ru-RU" dirty="0" smtClean="0">
                <a:effectLst/>
              </a:rPr>
              <a:t>.</a:t>
            </a:r>
          </a:p>
          <a:p>
            <a:pPr indent="363538" algn="just"/>
            <a:r>
              <a:rPr lang="ru-RU" dirty="0" smtClean="0">
                <a:latin typeface="Onest Regular" pitchFamily="2" charset="0"/>
              </a:rPr>
              <a:t>В проекте четко обозначены три взаимосвязанные подсистемы:</a:t>
            </a:r>
          </a:p>
          <a:p>
            <a:pPr marL="285750" indent="-285750" algn="just">
              <a:buClr>
                <a:srgbClr val="00339E"/>
              </a:buClr>
              <a:buFont typeface="Wingdings" panose="05000000000000000000" pitchFamily="2" charset="2"/>
              <a:buChar char="Ø"/>
            </a:pPr>
            <a:r>
              <a:rPr lang="ru-RU" dirty="0" smtClean="0">
                <a:latin typeface="Onest Regular" pitchFamily="2" charset="0"/>
              </a:rPr>
              <a:t>углубленное языковое образование;</a:t>
            </a:r>
          </a:p>
          <a:p>
            <a:pPr marL="285750" indent="-285750" algn="just">
              <a:buClr>
                <a:srgbClr val="00339E"/>
              </a:buClr>
              <a:buFont typeface="Wingdings" panose="05000000000000000000" pitchFamily="2" charset="2"/>
              <a:buChar char="Ø"/>
            </a:pPr>
            <a:r>
              <a:rPr lang="ru-RU" dirty="0" smtClean="0">
                <a:latin typeface="Onest Regular" pitchFamily="2" charset="0"/>
              </a:rPr>
              <a:t>углубленное речевое развитие;</a:t>
            </a:r>
          </a:p>
          <a:p>
            <a:pPr marL="285750" indent="-285750" algn="just">
              <a:buClr>
                <a:srgbClr val="00339E"/>
              </a:buClr>
              <a:buFont typeface="Wingdings" panose="05000000000000000000" pitchFamily="2" charset="2"/>
              <a:buChar char="Ø"/>
            </a:pPr>
            <a:r>
              <a:rPr lang="ru-RU" dirty="0" smtClean="0">
                <a:latin typeface="Onest Regular" pitchFamily="2" charset="0"/>
              </a:rPr>
              <a:t>воспитание этнокультурной личности.</a:t>
            </a:r>
          </a:p>
          <a:p>
            <a:pPr algn="ctr">
              <a:buClr>
                <a:srgbClr val="00339E"/>
              </a:buClr>
            </a:pPr>
            <a:endParaRPr lang="ru-RU" dirty="0" smtClean="0">
              <a:latin typeface="Onest Regular" pitchFamily="2" charset="0"/>
            </a:endParaRPr>
          </a:p>
          <a:p>
            <a:pPr algn="ctr">
              <a:buClr>
                <a:srgbClr val="00339E"/>
              </a:buClr>
            </a:pPr>
            <a:r>
              <a:rPr lang="ru-RU" dirty="0" smtClean="0">
                <a:latin typeface="Onest Regular" pitchFamily="2" charset="0"/>
              </a:rPr>
              <a:t>Официальное открытие первого </a:t>
            </a:r>
            <a:r>
              <a:rPr lang="ru-RU" dirty="0" err="1" smtClean="0">
                <a:latin typeface="Onest Regular" pitchFamily="2" charset="0"/>
              </a:rPr>
              <a:t>этнокласса</a:t>
            </a:r>
            <a:r>
              <a:rPr lang="ru-RU" dirty="0" smtClean="0">
                <a:latin typeface="Onest Regular" pitchFamily="2" charset="0"/>
              </a:rPr>
              <a:t> состоялось </a:t>
            </a:r>
          </a:p>
          <a:p>
            <a:pPr algn="ctr">
              <a:buClr>
                <a:srgbClr val="00339E"/>
              </a:buClr>
            </a:pPr>
            <a:r>
              <a:rPr lang="ru-RU" b="1" dirty="0" smtClean="0">
                <a:solidFill>
                  <a:srgbClr val="00339E"/>
                </a:solidFill>
                <a:latin typeface="Onest Regular" pitchFamily="2" charset="0"/>
              </a:rPr>
              <a:t>01 СЕНТЯБРЯ 2021 ГОДА.</a:t>
            </a:r>
          </a:p>
          <a:p>
            <a:pPr indent="363538" algn="just"/>
            <a:endParaRPr lang="ru-RU" dirty="0">
              <a:latin typeface="Onest Regular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632922" y="1237586"/>
            <a:ext cx="5083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В КАЖДОЙ ШКОЛЕ ЭТНОКЛАСС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37586"/>
            <a:ext cx="1098796" cy="10987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40860" t="40894" r="38514" b="30570"/>
          <a:stretch/>
        </p:blipFill>
        <p:spPr>
          <a:xfrm>
            <a:off x="422327" y="1961721"/>
            <a:ext cx="6113469" cy="4546223"/>
          </a:xfrm>
          <a:prstGeom prst="rect">
            <a:avLst/>
          </a:prstGeom>
          <a:ln w="88900" cap="sq" cmpd="thickThin">
            <a:solidFill>
              <a:srgbClr val="00339E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5384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632922" y="1237586"/>
            <a:ext cx="8588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РУКОВОДИТЕЛЬ ПРОЕКТА </a:t>
            </a:r>
          </a:p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«В КАЖДОЙ ШКОЛЕ ЭТНОКЛАСС»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37586"/>
            <a:ext cx="1098796" cy="10987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l="29745" t="25849" r="24101" b="9928"/>
          <a:stretch/>
        </p:blipFill>
        <p:spPr>
          <a:xfrm>
            <a:off x="674827" y="2199716"/>
            <a:ext cx="5658377" cy="4231995"/>
          </a:xfrm>
          <a:prstGeom prst="rect">
            <a:avLst/>
          </a:prstGeom>
          <a:ln w="88900" cap="sq" cmpd="thickThin">
            <a:solidFill>
              <a:srgbClr val="00339E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/>
          <a:srcRect l="29648" t="25133" r="22852" b="13149"/>
          <a:stretch/>
        </p:blipFill>
        <p:spPr>
          <a:xfrm>
            <a:off x="7009265" y="2705736"/>
            <a:ext cx="4649774" cy="3247312"/>
          </a:xfrm>
          <a:prstGeom prst="rect">
            <a:avLst/>
          </a:prstGeom>
          <a:ln w="88900" cap="sq" cmpd="thickThin">
            <a:solidFill>
              <a:srgbClr val="00339E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3478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632922" y="1237586"/>
            <a:ext cx="6448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ВНЕУРОЧНЫЕ ЗАНЯТИЯ В ЭТНОКЛАССЕ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37586"/>
            <a:ext cx="1098796" cy="10987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30899" t="21109" r="27275" b="7245"/>
          <a:stretch/>
        </p:blipFill>
        <p:spPr>
          <a:xfrm>
            <a:off x="632922" y="2157981"/>
            <a:ext cx="3112941" cy="2941997"/>
          </a:xfrm>
          <a:prstGeom prst="rect">
            <a:avLst/>
          </a:prstGeom>
          <a:ln w="88900" cap="sq" cmpd="thickThin">
            <a:solidFill>
              <a:srgbClr val="00339E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27725" t="13865" r="25833" b="2057"/>
          <a:stretch/>
        </p:blipFill>
        <p:spPr>
          <a:xfrm>
            <a:off x="8227712" y="3429000"/>
            <a:ext cx="3228790" cy="3141887"/>
          </a:xfrm>
          <a:prstGeom prst="rect">
            <a:avLst/>
          </a:prstGeom>
          <a:ln w="88900" cap="sq" cmpd="thickThin">
            <a:solidFill>
              <a:srgbClr val="00339E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/>
          <a:srcRect l="39167" t="26208" r="31794" b="16905"/>
          <a:stretch/>
        </p:blipFill>
        <p:spPr>
          <a:xfrm>
            <a:off x="4378785" y="2661797"/>
            <a:ext cx="3197629" cy="3233656"/>
          </a:xfrm>
          <a:prstGeom prst="rect">
            <a:avLst/>
          </a:prstGeom>
          <a:ln w="88900" cap="sq" cmpd="thickThin">
            <a:solidFill>
              <a:srgbClr val="00339E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7767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378</Words>
  <Application>Microsoft Office PowerPoint</Application>
  <PresentationFormat>Широкоэкранный</PresentationFormat>
  <Paragraphs>44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Onest Black</vt:lpstr>
      <vt:lpstr>Onest Regular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Рида</cp:lastModifiedBy>
  <cp:revision>15</cp:revision>
  <dcterms:created xsi:type="dcterms:W3CDTF">2025-03-19T07:31:17Z</dcterms:created>
  <dcterms:modified xsi:type="dcterms:W3CDTF">2025-11-25T15:13:30Z</dcterms:modified>
</cp:coreProperties>
</file>